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6" r:id="rId4"/>
    <p:sldId id="259" r:id="rId5"/>
    <p:sldId id="278" r:id="rId6"/>
    <p:sldId id="261" r:id="rId7"/>
    <p:sldId id="279" r:id="rId8"/>
    <p:sldId id="262" r:id="rId9"/>
    <p:sldId id="272" r:id="rId10"/>
    <p:sldId id="280" r:id="rId11"/>
    <p:sldId id="263" r:id="rId12"/>
    <p:sldId id="273" r:id="rId13"/>
    <p:sldId id="264" r:id="rId14"/>
    <p:sldId id="274" r:id="rId15"/>
    <p:sldId id="265" r:id="rId16"/>
    <p:sldId id="281" r:id="rId17"/>
    <p:sldId id="275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B56E84-3632-40D3-9CBB-5C574BC8CE2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52084B-3A0E-452C-9269-8F178288D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5- LBT &amp; Everyday Emotions</a:t>
            </a:r>
            <a:br>
              <a:rPr lang="en-US" dirty="0"/>
            </a:br>
            <a:r>
              <a:rPr lang="en-US" sz="3600" dirty="0"/>
              <a:t>Elliot D. Cohen, Ph.D.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30480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How to Apply the Six Steps of LBT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3D3ED-DF83-4CD0-BA98-92B4FF72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Refutations of Fred’s Fallacies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3646A-B826-45FD-9C2F-FF45832D1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Empirical Refutation: The world is just not always neat and orderly. So it’s false that they must be.</a:t>
            </a:r>
          </a:p>
          <a:p>
            <a:r>
              <a:rPr lang="en-US" dirty="0"/>
              <a:t>Logical Refutation:</a:t>
            </a:r>
          </a:p>
          <a:p>
            <a:r>
              <a:rPr lang="en-US" dirty="0"/>
              <a:t>Maybe you prefer that things must be neat and orderly, but that doesn’t mean they </a:t>
            </a:r>
            <a:r>
              <a:rPr lang="en-US" i="1" dirty="0"/>
              <a:t>must </a:t>
            </a:r>
            <a:r>
              <a:rPr lang="en-US" dirty="0"/>
              <a:t>be</a:t>
            </a:r>
          </a:p>
          <a:p>
            <a:r>
              <a:rPr lang="en-US" dirty="0"/>
              <a:t>Pragmatic Refutation</a:t>
            </a:r>
          </a:p>
          <a:p>
            <a:r>
              <a:rPr lang="en-US" dirty="0"/>
              <a:t>Awfulizing about it is self-defeating because you make yourself upset and it doesn’t accomplish anything constructive.</a:t>
            </a:r>
          </a:p>
        </p:txBody>
      </p:sp>
    </p:spTree>
    <p:extLst>
      <p:ext uri="{BB962C8B-B14F-4D97-AF65-F5344CB8AC3E}">
        <p14:creationId xmlns:p14="http://schemas.microsoft.com/office/powerpoint/2010/main" val="103170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676399"/>
          </a:xfrm>
        </p:spPr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Autofit/>
          </a:bodyPr>
          <a:lstStyle/>
          <a:p>
            <a:r>
              <a:rPr lang="en-US" sz="6000" dirty="0"/>
              <a:t>IDENTIFYING THE GUIDING VIRTUES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/>
              <a:t>Fallacies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Guiding Virtues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 err="1"/>
              <a:t>Awfulizing</a:t>
            </a:r>
            <a:r>
              <a:rPr lang="en-US" sz="3600" dirty="0"/>
              <a:t>  </a:t>
            </a:r>
            <a:r>
              <a:rPr lang="en-US" sz="3600" dirty="0">
                <a:sym typeface="Wingdings" pitchFamily="2" charset="2"/>
              </a:rPr>
              <a:t>  Courage</a:t>
            </a:r>
          </a:p>
          <a:p>
            <a:pPr>
              <a:buNone/>
            </a:pPr>
            <a:endParaRPr lang="en-US" sz="3600" dirty="0">
              <a:sym typeface="Wingdings" pitchFamily="2" charset="2"/>
            </a:endParaRPr>
          </a:p>
          <a:p>
            <a:r>
              <a:rPr lang="en-US" sz="3600" dirty="0">
                <a:sym typeface="Wingdings" pitchFamily="2" charset="2"/>
              </a:rPr>
              <a:t>Demanding Perfection  Metaphysical Security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/>
              <a:t>STEP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FINDING AN</a:t>
            </a:r>
          </a:p>
          <a:p>
            <a:pPr algn="ctr">
              <a:buNone/>
            </a:pPr>
            <a:r>
              <a:rPr lang="en-US" sz="4000" dirty="0"/>
              <a:t> UPLIFTING PHILOSOPHY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828799"/>
          </a:xfrm>
        </p:spPr>
        <p:txBody>
          <a:bodyPr/>
          <a:lstStyle/>
          <a:p>
            <a:r>
              <a:rPr lang="en-US" dirty="0"/>
              <a:t>The First Noble Truth of Buddhism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743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…not getting what you want, among other things, is an inevitable part of life, so just let go of your perfectionistic demand for orderliness.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447799"/>
          </a:xfrm>
        </p:spPr>
        <p:txBody>
          <a:bodyPr/>
          <a:lstStyle/>
          <a:p>
            <a:r>
              <a:rPr lang="en-US" dirty="0"/>
              <a:t>STEP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5814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APPLY THE UPLIFTING PHILOSOPHY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7D61-CED0-4785-A07F-212BF051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Two Key Questions to Ask in Applying your Philosophy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B324F-A702-4142-8AED-CBB8EB755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WHAT DO I DO WHEN I FIND MYSELF DEMANDING THAT THINGS BE NEAT AND ORDERLY?</a:t>
            </a:r>
          </a:p>
          <a:p>
            <a:pPr marL="82296" indent="0">
              <a:buNone/>
            </a:pPr>
            <a:r>
              <a:rPr lang="en-US" dirty="0"/>
              <a:t>--make myself angry</a:t>
            </a:r>
          </a:p>
          <a:p>
            <a:pPr marL="82296" indent="0">
              <a:buNone/>
            </a:pPr>
            <a:r>
              <a:rPr lang="en-US" dirty="0"/>
              <a:t>--ruminate about it</a:t>
            </a:r>
          </a:p>
          <a:p>
            <a:pPr marL="82296" indent="0">
              <a:buNone/>
            </a:pPr>
            <a:r>
              <a:rPr lang="en-US" dirty="0"/>
              <a:t>--put everything away</a:t>
            </a:r>
          </a:p>
          <a:p>
            <a:pPr marL="82296" indent="0">
              <a:buNone/>
            </a:pPr>
            <a:r>
              <a:rPr lang="en-US" dirty="0"/>
              <a:t>WHAT WOULD BUDDHA TELL ME TO DO DIFFERENTLY?</a:t>
            </a:r>
          </a:p>
          <a:p>
            <a:pPr marL="82296" indent="0">
              <a:buNone/>
            </a:pPr>
            <a:r>
              <a:rPr lang="en-US" dirty="0"/>
              <a:t>--meditate to help me let go of the demand</a:t>
            </a:r>
          </a:p>
          <a:p>
            <a:pPr marL="82296" indent="0">
              <a:buNone/>
            </a:pPr>
            <a:r>
              <a:rPr lang="en-US" dirty="0"/>
              <a:t>-- don’t put everything away</a:t>
            </a:r>
          </a:p>
          <a:p>
            <a:pPr marL="82296" indent="0">
              <a:buNone/>
            </a:pPr>
            <a:r>
              <a:rPr lang="en-US" dirty="0"/>
              <a:t>--buy things I want without worrying about how they might clutter up the place</a:t>
            </a:r>
          </a:p>
        </p:txBody>
      </p:sp>
    </p:spTree>
    <p:extLst>
      <p:ext uri="{BB962C8B-B14F-4D97-AF65-F5344CB8AC3E}">
        <p14:creationId xmlns:p14="http://schemas.microsoft.com/office/powerpoint/2010/main" val="1224945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Cognitive Dissonance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Syllogism A</a:t>
            </a:r>
          </a:p>
          <a:p>
            <a:r>
              <a:rPr lang="en-US" dirty="0"/>
              <a:t>(Demanding Perfection) Things must always be neat and tidy.</a:t>
            </a:r>
          </a:p>
          <a:p>
            <a:r>
              <a:rPr lang="en-US" dirty="0"/>
              <a:t>So, I must always put away my girlfriend’s things.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Syllogism B</a:t>
            </a:r>
          </a:p>
          <a:p>
            <a:r>
              <a:rPr lang="en-US" dirty="0"/>
              <a:t>(Uplifting Philosophy) I should not cling to ideas, but should instead let them go.</a:t>
            </a:r>
          </a:p>
          <a:p>
            <a:r>
              <a:rPr lang="en-US" dirty="0"/>
              <a:t>So, I should not demand that I put my girlfriend’s things away but instead let it go.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433A-594F-4EA2-B6AD-89ACD0A3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Your Willpower Muscle!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DC81E-7792-44B3-945B-F65C2FE2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Push yourself to act according to Syllogism B </a:t>
            </a:r>
          </a:p>
          <a:p>
            <a:r>
              <a:rPr lang="en-US" dirty="0"/>
              <a:t>In doing so, you can strengthen your ego.  </a:t>
            </a:r>
          </a:p>
          <a:p>
            <a:r>
              <a:rPr lang="en-US" dirty="0"/>
              <a:t>In neurological terms, this means that you can exercise your dorsolateral prefrontal cortex to control your superego ventromedial prefrontal cortex.</a:t>
            </a:r>
          </a:p>
          <a:p>
            <a:r>
              <a:rPr lang="en-US" dirty="0"/>
              <a:t>So this is not just about changing your behavior.  It is also about changing your brain!</a:t>
            </a:r>
          </a:p>
        </p:txBody>
      </p:sp>
    </p:spTree>
    <p:extLst>
      <p:ext uri="{BB962C8B-B14F-4D97-AF65-F5344CB8AC3E}">
        <p14:creationId xmlns:p14="http://schemas.microsoft.com/office/powerpoint/2010/main" val="377487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dirty="0"/>
              <a:t>The Six Steps of LBT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267200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Identify the emotional reasoning;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Check for Cardinal Fallacies in the premises;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Refute any Cardinal Fallacy;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Identify the Guiding Virtue for each fallacy;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Find an Uplifting Philosophy that promotes the Guiding Virtue.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Apply the philosophy by implementing a plan of action.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4FDF-55CD-4F5D-85C0-A365098A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of Fred Mallory in Chapter 5 of LBT &amp; Everyday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6FD5E-D6A3-4A2F-B8D7-ED657AD5A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“Recently my girlfriend and I started living together and its not working out…she goes shopping and buys a bunch of stuff.  Then she just leaves it there.  If I don’t put it away it will just stay there.  So I end up putting it away…I happen to be a very neat person.  If I take something out, I put it away…”</a:t>
            </a:r>
          </a:p>
        </p:txBody>
      </p:sp>
    </p:spTree>
    <p:extLst>
      <p:ext uri="{BB962C8B-B14F-4D97-AF65-F5344CB8AC3E}">
        <p14:creationId xmlns:p14="http://schemas.microsoft.com/office/powerpoint/2010/main" val="220547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752599"/>
          </a:xfrm>
        </p:spPr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432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dirty="0"/>
              <a:t>IDENTIFY THE EMOTIONAL REASONING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6EFE-4C66-4798-B462-A4FB132B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FRED’S EMOTIONAL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367DB-F4F7-486F-B985-A9030EAD3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Things must be neat and orderly</a:t>
            </a:r>
          </a:p>
          <a:p>
            <a:r>
              <a:rPr lang="en-US" dirty="0"/>
              <a:t>So, if my girlfriend doesn’t put things away then that’s awful.</a:t>
            </a:r>
          </a:p>
          <a:p>
            <a:r>
              <a:rPr lang="en-US" dirty="0"/>
              <a:t>My girlfriend goes shopping, buys a bunch of stuff.  and just leaves it there.</a:t>
            </a:r>
          </a:p>
          <a:p>
            <a:r>
              <a:rPr lang="en-US" dirty="0"/>
              <a:t>So, that’s awful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4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/>
              <a:t>IDENTIFY THE CARDINAL FALLACIES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EB7A3-1123-4710-9C3B-3F120537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Fred’s Fallacies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050EE-8E27-4D2B-84C8-9F67BA47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/>
              <a:t>Things must be neat and orderly </a:t>
            </a:r>
          </a:p>
          <a:p>
            <a:pPr marL="82296" indent="0">
              <a:buNone/>
            </a:pPr>
            <a:r>
              <a:rPr lang="en-US" sz="2800" dirty="0"/>
              <a:t>	[</a:t>
            </a:r>
            <a:r>
              <a:rPr lang="en-US" sz="2800" dirty="0">
                <a:highlight>
                  <a:srgbClr val="FFFF00"/>
                </a:highlight>
              </a:rPr>
              <a:t>Neatness Perfection</a:t>
            </a:r>
            <a:r>
              <a:rPr lang="en-US" sz="2800" dirty="0"/>
              <a:t>]</a:t>
            </a:r>
          </a:p>
          <a:p>
            <a:r>
              <a:rPr lang="en-US" dirty="0"/>
              <a:t>So, if my girlfriend doesn’t put things away then that’s awful.</a:t>
            </a:r>
          </a:p>
          <a:p>
            <a:pPr marL="82296" indent="0">
              <a:buNone/>
            </a:pPr>
            <a:r>
              <a:rPr lang="en-US" dirty="0"/>
              <a:t>	[</a:t>
            </a:r>
            <a:r>
              <a:rPr lang="en-US" dirty="0">
                <a:highlight>
                  <a:srgbClr val="FFFF00"/>
                </a:highlight>
              </a:rPr>
              <a:t>Awfulizing</a:t>
            </a:r>
            <a:r>
              <a:rPr lang="en-US" dirty="0"/>
              <a:t>]</a:t>
            </a:r>
          </a:p>
          <a:p>
            <a:r>
              <a:rPr lang="en-US" dirty="0"/>
              <a:t>My girlfriend goes shopping, buys a bunch of stuff.  and just leaves it there.</a:t>
            </a:r>
          </a:p>
          <a:p>
            <a:r>
              <a:rPr lang="en-US" dirty="0"/>
              <a:t>So, that’s awful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3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00199"/>
          </a:xfrm>
        </p:spPr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Autofit/>
          </a:bodyPr>
          <a:lstStyle/>
          <a:p>
            <a:r>
              <a:rPr lang="en-US" sz="6000" dirty="0"/>
              <a:t>REFUTING THE CARDINAL FALLACIES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Types of Refutation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Empirical</a:t>
            </a:r>
          </a:p>
          <a:p>
            <a:r>
              <a:rPr lang="en-US" sz="4800" dirty="0"/>
              <a:t>Logical</a:t>
            </a:r>
          </a:p>
          <a:p>
            <a:r>
              <a:rPr lang="en-US" sz="4800" dirty="0"/>
              <a:t>Pragmatic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</TotalTime>
  <Words>617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Gill Sans MT</vt:lpstr>
      <vt:lpstr>Verdana</vt:lpstr>
      <vt:lpstr>Wingdings 2</vt:lpstr>
      <vt:lpstr>Solstice</vt:lpstr>
      <vt:lpstr>Chapter 5- LBT &amp; Everyday Emotions Elliot D. Cohen, Ph.D. </vt:lpstr>
      <vt:lpstr>The Six Steps of LBT</vt:lpstr>
      <vt:lpstr>Case of Fred Mallory in Chapter 5 of LBT &amp; Everyday Emotions</vt:lpstr>
      <vt:lpstr>STEP 1</vt:lpstr>
      <vt:lpstr>FRED’S EMOTIONAL REASONING</vt:lpstr>
      <vt:lpstr>STEP 2</vt:lpstr>
      <vt:lpstr>Fred’s Fallacies</vt:lpstr>
      <vt:lpstr>STEP 3</vt:lpstr>
      <vt:lpstr>Three Types of Refutation</vt:lpstr>
      <vt:lpstr>Refutations of Fred’s Fallacies</vt:lpstr>
      <vt:lpstr>STEP 4</vt:lpstr>
      <vt:lpstr>Fallacies  Guiding Virtues</vt:lpstr>
      <vt:lpstr>STEP 5</vt:lpstr>
      <vt:lpstr>The First Noble Truth of Buddhism</vt:lpstr>
      <vt:lpstr>STEP 6</vt:lpstr>
      <vt:lpstr> Two Key Questions to Ask in Applying your Philosophy </vt:lpstr>
      <vt:lpstr>Cognitive Dissonance</vt:lpstr>
      <vt:lpstr>Flex Your Willpower Muscle!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  Elliot D. Cohen, Ph.D.</dc:title>
  <dc:creator>Elliot</dc:creator>
  <cp:lastModifiedBy>elliot cohen</cp:lastModifiedBy>
  <cp:revision>20</cp:revision>
  <dcterms:created xsi:type="dcterms:W3CDTF">2015-10-24T21:18:02Z</dcterms:created>
  <dcterms:modified xsi:type="dcterms:W3CDTF">2020-04-14T02:49:37Z</dcterms:modified>
</cp:coreProperties>
</file>